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Do Hyeon"/>
      <p:regular r:id="rId38"/>
    </p:embeddedFont>
    <p:embeddedFont>
      <p:font typeface="Nanum Gothic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5463DB-5F8E-4534-B936-4C80DC59CA85}">
  <a:tblStyle styleId="{F35463DB-5F8E-4534-B936-4C80DC59CA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anumGothic-regular.fntdata"/><Relationship Id="rId16" Type="http://schemas.openxmlformats.org/officeDocument/2006/relationships/slide" Target="slides/slide10.xml"/><Relationship Id="rId38" Type="http://schemas.openxmlformats.org/officeDocument/2006/relationships/font" Target="fonts/DoHyeon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092f6073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092f6073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a8b38d27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a8b38d27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092f6073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092f6073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a8b38d27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a8b38d27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092f6073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092f6073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092f6073e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092f6073e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93e89607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93e89607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93e89607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93e89607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93e89607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93e89607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a8b38d27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a8b38d27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92f6073e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092f6073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93e89607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93e8960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a89ed9a3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a89ed9a3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a89ed9a3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a89ed9a3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93e8960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93e8960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93e8960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93e8960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a8b38d2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a8b38d2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93e8960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93e8960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a8b38d27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a8b38d27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092f607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092f607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092f6073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092f607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a8b38d27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a8b38d27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a8b38d27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a8b38d27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a8b38d27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a8b38d27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a8b38d274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a8b38d27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092f6073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092f6073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a8b38d27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a8b38d27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92f6073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092f6073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a8b38d27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a8b38d27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a89ed9a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a89ed9a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092f6073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092f6073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22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0.jpg"/><Relationship Id="rId5" Type="http://schemas.openxmlformats.org/officeDocument/2006/relationships/image" Target="../media/image38.jpg"/><Relationship Id="rId6" Type="http://schemas.openxmlformats.org/officeDocument/2006/relationships/image" Target="../media/image36.jpg"/><Relationship Id="rId7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52.jpg"/><Relationship Id="rId5" Type="http://schemas.openxmlformats.org/officeDocument/2006/relationships/image" Target="../media/image40.jpg"/><Relationship Id="rId6" Type="http://schemas.openxmlformats.org/officeDocument/2006/relationships/image" Target="../media/image41.jpg"/><Relationship Id="rId7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jpg"/><Relationship Id="rId4" Type="http://schemas.openxmlformats.org/officeDocument/2006/relationships/image" Target="../media/image51.jpg"/><Relationship Id="rId5" Type="http://schemas.openxmlformats.org/officeDocument/2006/relationships/image" Target="../media/image37.png"/><Relationship Id="rId6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Relationship Id="rId11" Type="http://schemas.openxmlformats.org/officeDocument/2006/relationships/image" Target="../media/image61.png"/><Relationship Id="rId10" Type="http://schemas.openxmlformats.org/officeDocument/2006/relationships/hyperlink" Target="https://data.gg.go.kr/portal/data/service/selectServicePage.do?page=1&amp;sortColumn=&amp;sortDirection=&amp;infId=3NPA52LBMO36CQEQ1GMY28894927&amp;infSeq=1&amp;searchWord=%EC%A7%80%EC%97%AD%ED%99%94%ED%8F%90" TargetMode="External"/><Relationship Id="rId12" Type="http://schemas.openxmlformats.org/officeDocument/2006/relationships/image" Target="../media/image60.png"/><Relationship Id="rId9" Type="http://schemas.openxmlformats.org/officeDocument/2006/relationships/image" Target="../media/image66.png"/><Relationship Id="rId5" Type="http://schemas.openxmlformats.org/officeDocument/2006/relationships/image" Target="../media/image53.png"/><Relationship Id="rId6" Type="http://schemas.openxmlformats.org/officeDocument/2006/relationships/image" Target="../media/image57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Relationship Id="rId5" Type="http://schemas.openxmlformats.org/officeDocument/2006/relationships/hyperlink" Target="https://data.gg.go.kr/portal/data/service/selectServicePage.do?page=1&amp;sortColumn=&amp;sortDirection=&amp;infId=3NPA52LBMO36CQEQ1GMY28894927&amp;infSeq=1&amp;searchWord=%EC%A7%80%EC%97%AD%ED%99%94%ED%8F%90" TargetMode="External"/><Relationship Id="rId6" Type="http://schemas.openxmlformats.org/officeDocument/2006/relationships/image" Target="../media/image53.png"/><Relationship Id="rId7" Type="http://schemas.openxmlformats.org/officeDocument/2006/relationships/image" Target="../media/image62.png"/><Relationship Id="rId8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hyperlink" Target="https://store.naver.com/restaurants/detail?id=30811729" TargetMode="External"/><Relationship Id="rId9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hyperlink" Target="https://data.gg.go.kr/portal/data/service/selectServicePage.do?page=1&amp;rows=10&amp;sortColumn=&amp;sortDirection=&amp;infId=PCLA9AX1WQGYL7DNY5RE21793910&amp;infSeq=1&amp;order=&amp;searchWord=%EC%9D%BC%EB%B0%98%EC%9D%8C%EC%8B%9D%EC%A0%90" TargetMode="External"/><Relationship Id="rId7" Type="http://schemas.openxmlformats.org/officeDocument/2006/relationships/image" Target="../media/image72.png"/><Relationship Id="rId8" Type="http://schemas.openxmlformats.org/officeDocument/2006/relationships/hyperlink" Target="https://blog.naver.com/wanderer_sma/221936135916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1vAb46znd66S_dCgOLZjK9NdjMnlNqBp/view" TargetMode="External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-112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latin typeface="Do Hyeon"/>
                <a:ea typeface="Do Hyeon"/>
                <a:cs typeface="Do Hyeon"/>
                <a:sym typeface="Do Hyeon"/>
              </a:rPr>
              <a:t>2020 -1 데이터베이스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팀프로젝트 보고서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023050"/>
            <a:ext cx="8520600" cy="24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&lt;누가 밥 좀 정해줘!&gt;</a:t>
            </a:r>
            <a:endParaRPr b="1">
              <a:solidFill>
                <a:srgbClr val="0000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[두부]</a:t>
            </a:r>
            <a:endParaRPr b="1" sz="17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201620968 주재린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201723272 안창희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201723278 김주윤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800" y="2571750"/>
            <a:ext cx="2086725" cy="21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rgbClr val="008CFF">
              <a:alpha val="18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950" y="863600"/>
            <a:ext cx="3550550" cy="36331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300" y="863593"/>
            <a:ext cx="3194050" cy="3633157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22"/>
          <p:cNvSpPr txBox="1"/>
          <p:nvPr/>
        </p:nvSpPr>
        <p:spPr>
          <a:xfrm>
            <a:off x="686275" y="247625"/>
            <a:ext cx="5030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highlight>
                  <a:srgbClr val="FFF2CC"/>
                </a:highlight>
              </a:rPr>
              <a:t># 사용자가 선택한 조건에 부합한 식당이 없는 경우</a:t>
            </a:r>
            <a:endParaRPr b="1" sz="1600">
              <a:highlight>
                <a:srgbClr val="FFF2CC"/>
              </a:highlight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719225" y="4570425"/>
            <a:ext cx="207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 카테고리 랜덤 추천 &gt;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5953250" y="4570425"/>
            <a:ext cx="2079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 완전 랜덤 추천 &gt;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389125" y="198100"/>
            <a:ext cx="4389900" cy="4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rgbClr val="FFE599"/>
                </a:highlight>
              </a:rPr>
              <a:t># 메뉴검색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사용자는 메뉴명을 입력하고, 낮은 가격순 혹은 높은 가격순 중 하나를 선택한다.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1.a 낮은 가격순을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서비스는 메뉴정보 relation에 사용자가 입력한 메뉴명을 포함한 메뉴를 낮은 가격순으로 보여준다.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1.b 높은 가격순을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	 1. 서비스는 메뉴정보 relation에 사용자가 입력한</a:t>
            </a:r>
            <a:br>
              <a:rPr lang="ko" sz="1000">
                <a:solidFill>
                  <a:schemeClr val="dk1"/>
                </a:solidFill>
              </a:rPr>
            </a:br>
            <a:r>
              <a:rPr lang="ko" sz="1000">
                <a:solidFill>
                  <a:schemeClr val="dk1"/>
                </a:solidFill>
              </a:rPr>
              <a:t>		메뉴명을 포함한 메뉴를 높은 가격순으로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 사용자는 한번 더 메뉴검색을 할지, 홈화면으로 돌아갈 것인지 선택한다.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2.a 사용자가 한번 더를 선택한경우</a:t>
            </a:r>
            <a:endParaRPr sz="1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서비스는 메뉴검색창을 화면에 띄운다.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2.b 사용자가 홈화면으로 돌아가기를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  	1. 서비스는 초기화면을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5079825" y="397825"/>
            <a:ext cx="3773100" cy="4450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7479875" y="178500"/>
            <a:ext cx="1296900" cy="410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실제 실행화면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425" y="701700"/>
            <a:ext cx="266527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796" y="3877350"/>
            <a:ext cx="2001300" cy="85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1181525" y="1231050"/>
            <a:ext cx="4138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/>
              <a:t>데이터베이스 </a:t>
            </a:r>
            <a:endParaRPr b="1"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/>
              <a:t>스키마 및 튜플</a:t>
            </a:r>
            <a:endParaRPr b="1"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/>
              <a:t>&amp; OpenAPI</a:t>
            </a:r>
            <a:endParaRPr b="1" sz="4700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825" y="1411075"/>
            <a:ext cx="2585650" cy="25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5"/>
          <p:cNvCxnSpPr/>
          <p:nvPr/>
        </p:nvCxnSpPr>
        <p:spPr>
          <a:xfrm>
            <a:off x="2447950" y="1889600"/>
            <a:ext cx="1172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5"/>
          <p:cNvCxnSpPr/>
          <p:nvPr/>
        </p:nvCxnSpPr>
        <p:spPr>
          <a:xfrm flipH="1" rot="10800000">
            <a:off x="5515250" y="1906738"/>
            <a:ext cx="1046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5"/>
          <p:cNvSpPr txBox="1"/>
          <p:nvPr/>
        </p:nvSpPr>
        <p:spPr>
          <a:xfrm>
            <a:off x="304225" y="240550"/>
            <a:ext cx="1422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239925" y="242925"/>
            <a:ext cx="3807000" cy="53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데이터베이스 스키마 (UML)</a:t>
            </a:r>
            <a:r>
              <a:rPr lang="ko"/>
              <a:t> </a:t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459875" y="1174225"/>
            <a:ext cx="2094300" cy="16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   | </a:t>
            </a:r>
            <a:r>
              <a:rPr lang="ko" sz="1500">
                <a:solidFill>
                  <a:schemeClr val="dk1"/>
                </a:solidFill>
              </a:rPr>
              <a:t>rName: 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   | address: 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66850" y="1105100"/>
            <a:ext cx="2094300" cy="59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RegionMoney</a:t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3486350" y="1139650"/>
            <a:ext cx="2028900" cy="16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pk</a:t>
            </a:r>
            <a:r>
              <a:rPr lang="ko" sz="1500">
                <a:solidFill>
                  <a:schemeClr val="dk1"/>
                </a:solidFill>
              </a:rPr>
              <a:t> </a:t>
            </a:r>
            <a:r>
              <a:rPr lang="ko" sz="1500">
                <a:solidFill>
                  <a:schemeClr val="dk1"/>
                </a:solidFill>
              </a:rPr>
              <a:t>| rName: 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   </a:t>
            </a:r>
            <a:r>
              <a:rPr lang="ko" sz="1500">
                <a:solidFill>
                  <a:schemeClr val="dk1"/>
                </a:solidFill>
              </a:rPr>
              <a:t>| </a:t>
            </a:r>
            <a:r>
              <a:rPr lang="ko" sz="1500">
                <a:solidFill>
                  <a:schemeClr val="dk1"/>
                </a:solidFill>
              </a:rPr>
              <a:t>tel : int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address: 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|category :varchar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3486350" y="1105100"/>
            <a:ext cx="2028900" cy="59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Restaurant</a:t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6430275" y="1139650"/>
            <a:ext cx="2094300" cy="16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rName:varchar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tel:int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meal:</a:t>
            </a:r>
            <a:r>
              <a:rPr lang="ko" sz="1600">
                <a:solidFill>
                  <a:schemeClr val="dk1"/>
                </a:solidFill>
              </a:rPr>
              <a:t>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price:int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pk | code:int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6430425" y="1105100"/>
            <a:ext cx="2094300" cy="59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Menu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53750" y="3127700"/>
            <a:ext cx="23490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RegionMoney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지역화폐가맹점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rName : 식당 이름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address : 식당 도로명주소</a:t>
            </a:r>
            <a:endParaRPr sz="1100"/>
          </a:p>
        </p:txBody>
      </p:sp>
      <p:sp>
        <p:nvSpPr>
          <p:cNvPr id="164" name="Google Shape;164;p25"/>
          <p:cNvSpPr txBox="1"/>
          <p:nvPr/>
        </p:nvSpPr>
        <p:spPr>
          <a:xfrm>
            <a:off x="3319650" y="3099400"/>
            <a:ext cx="23490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Restaurant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식당정보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tel : 식당 전화번호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rName : 식당 이름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address : 식당 도로명주소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category : 식당 업종</a:t>
            </a:r>
            <a:endParaRPr sz="1100"/>
          </a:p>
        </p:txBody>
      </p:sp>
      <p:sp>
        <p:nvSpPr>
          <p:cNvPr id="165" name="Google Shape;165;p25"/>
          <p:cNvSpPr txBox="1"/>
          <p:nvPr/>
        </p:nvSpPr>
        <p:spPr>
          <a:xfrm>
            <a:off x="6226125" y="3133150"/>
            <a:ext cx="23490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판매하는 메뉴 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tel : 식당 전화번호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rName : 식당 이름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meal : 판매 메뉴 이름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price : 판매 메뉴 가격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code : 메뉴고유코드</a:t>
            </a:r>
            <a:endParaRPr sz="1100"/>
          </a:p>
        </p:txBody>
      </p:sp>
      <p:sp>
        <p:nvSpPr>
          <p:cNvPr id="166" name="Google Shape;166;p25"/>
          <p:cNvSpPr txBox="1"/>
          <p:nvPr/>
        </p:nvSpPr>
        <p:spPr>
          <a:xfrm>
            <a:off x="3175025" y="1636525"/>
            <a:ext cx="35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0..1</a:t>
            </a:r>
            <a:endParaRPr sz="800"/>
          </a:p>
        </p:txBody>
      </p:sp>
      <p:sp>
        <p:nvSpPr>
          <p:cNvPr id="167" name="Google Shape;167;p25"/>
          <p:cNvSpPr txBox="1"/>
          <p:nvPr/>
        </p:nvSpPr>
        <p:spPr>
          <a:xfrm>
            <a:off x="2554175" y="1636525"/>
            <a:ext cx="35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1..1</a:t>
            </a:r>
            <a:endParaRPr sz="800"/>
          </a:p>
        </p:txBody>
      </p:sp>
      <p:sp>
        <p:nvSpPr>
          <p:cNvPr id="168" name="Google Shape;168;p25"/>
          <p:cNvSpPr txBox="1"/>
          <p:nvPr/>
        </p:nvSpPr>
        <p:spPr>
          <a:xfrm>
            <a:off x="5515250" y="1636525"/>
            <a:ext cx="35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0..*</a:t>
            </a:r>
            <a:endParaRPr sz="800"/>
          </a:p>
        </p:txBody>
      </p:sp>
      <p:sp>
        <p:nvSpPr>
          <p:cNvPr id="169" name="Google Shape;169;p25"/>
          <p:cNvSpPr txBox="1"/>
          <p:nvPr/>
        </p:nvSpPr>
        <p:spPr>
          <a:xfrm>
            <a:off x="6093725" y="1623200"/>
            <a:ext cx="35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1..*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725" y="590087"/>
            <a:ext cx="3950624" cy="1694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26"/>
          <p:cNvGraphicFramePr/>
          <p:nvPr/>
        </p:nvGraphicFramePr>
        <p:xfrm>
          <a:off x="421700" y="84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{F35463DB-5F8E-4534-B936-4C80DC59CA85}</a:tableStyleId>
              </a:tblPr>
              <a:tblGrid>
                <a:gridCol w="890900"/>
                <a:gridCol w="890900"/>
                <a:gridCol w="890900"/>
                <a:gridCol w="890900"/>
              </a:tblGrid>
              <a:tr h="3958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Restaurant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</a:tr>
              <a:tr h="39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rName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address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category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6" name="Google Shape;176;p26"/>
          <p:cNvGraphicFramePr/>
          <p:nvPr/>
        </p:nvGraphicFramePr>
        <p:xfrm>
          <a:off x="4524100" y="233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{F35463DB-5F8E-4534-B936-4C80DC59CA85}</a:tableStyleId>
              </a:tblPr>
              <a:tblGrid>
                <a:gridCol w="790125"/>
                <a:gridCol w="790125"/>
                <a:gridCol w="790125"/>
                <a:gridCol w="790125"/>
                <a:gridCol w="790125"/>
              </a:tblGrid>
              <a:tr h="41282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Menu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  <a:tc hMerge="1"/>
              </a:tr>
              <a:tr h="41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rName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meal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code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41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7" name="Google Shape;177;p26"/>
          <p:cNvSpPr txBox="1"/>
          <p:nvPr/>
        </p:nvSpPr>
        <p:spPr>
          <a:xfrm>
            <a:off x="163725" y="90525"/>
            <a:ext cx="5717100" cy="53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데이터베이스 스키마 (Relational)</a:t>
            </a:r>
            <a:r>
              <a:rPr lang="ko"/>
              <a:t> 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25" y="2762824"/>
            <a:ext cx="2599875" cy="2049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" name="Google Shape;179;p26"/>
          <p:cNvGraphicFramePr/>
          <p:nvPr/>
        </p:nvGraphicFramePr>
        <p:xfrm>
          <a:off x="2169200" y="261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{F35463DB-5F8E-4534-B936-4C80DC59CA85}</a:tableStyleId>
              </a:tblPr>
              <a:tblGrid>
                <a:gridCol w="985875"/>
                <a:gridCol w="985875"/>
              </a:tblGrid>
              <a:tr h="3957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RegionMoney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39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9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825" y="3144875"/>
            <a:ext cx="3128397" cy="19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124925" y="590075"/>
            <a:ext cx="8884200" cy="16944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4293850" y="2338275"/>
            <a:ext cx="4698000" cy="28053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124925" y="2338275"/>
            <a:ext cx="4113600" cy="28053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334650" y="718875"/>
            <a:ext cx="8656500" cy="3007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27"/>
          <p:cNvGrpSpPr/>
          <p:nvPr/>
        </p:nvGrpSpPr>
        <p:grpSpPr>
          <a:xfrm>
            <a:off x="4911150" y="941625"/>
            <a:ext cx="3933825" cy="2358688"/>
            <a:chOff x="5002275" y="1782000"/>
            <a:chExt cx="3933825" cy="2358688"/>
          </a:xfrm>
        </p:grpSpPr>
        <p:pic>
          <p:nvPicPr>
            <p:cNvPr id="190" name="Google Shape;1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2275" y="2988163"/>
              <a:ext cx="3933825" cy="11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6675" y="1782000"/>
              <a:ext cx="2282200" cy="1058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27"/>
          <p:cNvSpPr txBox="1"/>
          <p:nvPr/>
        </p:nvSpPr>
        <p:spPr>
          <a:xfrm>
            <a:off x="239925" y="90525"/>
            <a:ext cx="5717100" cy="53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Open API - 개요</a:t>
            </a:r>
            <a:endParaRPr/>
          </a:p>
        </p:txBody>
      </p:sp>
      <p:grpSp>
        <p:nvGrpSpPr>
          <p:cNvPr id="193" name="Google Shape;193;p27"/>
          <p:cNvGrpSpPr/>
          <p:nvPr/>
        </p:nvGrpSpPr>
        <p:grpSpPr>
          <a:xfrm>
            <a:off x="391800" y="1103566"/>
            <a:ext cx="4439650" cy="2034797"/>
            <a:chOff x="0" y="1599428"/>
            <a:chExt cx="4439650" cy="2034797"/>
          </a:xfrm>
        </p:grpSpPr>
        <p:pic>
          <p:nvPicPr>
            <p:cNvPr id="194" name="Google Shape;19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2800" y="1599428"/>
              <a:ext cx="2369401" cy="80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2824875"/>
              <a:ext cx="4439650" cy="809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" name="Google Shape;19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4572" y="3821522"/>
            <a:ext cx="5212674" cy="119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0" y="814100"/>
            <a:ext cx="6696075" cy="1276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900" y="2283325"/>
            <a:ext cx="6346999" cy="26910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8"/>
          <p:cNvSpPr txBox="1"/>
          <p:nvPr/>
        </p:nvSpPr>
        <p:spPr>
          <a:xfrm>
            <a:off x="239925" y="90525"/>
            <a:ext cx="5717100" cy="53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Open API - 요청 방식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239925" y="90525"/>
            <a:ext cx="3081000" cy="51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Open API - 사용 예시</a:t>
            </a: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50" y="789350"/>
            <a:ext cx="3361850" cy="126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10" name="Google Shape;210;p29"/>
          <p:cNvGraphicFramePr/>
          <p:nvPr/>
        </p:nvGraphicFramePr>
        <p:xfrm>
          <a:off x="128825" y="322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{F35463DB-5F8E-4534-B936-4C80DC59CA85}</a:tableStyleId>
              </a:tblPr>
              <a:tblGrid>
                <a:gridCol w="1651600"/>
                <a:gridCol w="1651600"/>
              </a:tblGrid>
              <a:tr h="321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RegionMoney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32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98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솔져치킨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경기도 수원시 팔달구 우만동 578-1번지 용성빌딩 2층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000" y="111375"/>
            <a:ext cx="5346000" cy="49207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38" y="2504237"/>
            <a:ext cx="3394675" cy="3089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29"/>
          <p:cNvSpPr/>
          <p:nvPr/>
        </p:nvSpPr>
        <p:spPr>
          <a:xfrm>
            <a:off x="60750" y="483925"/>
            <a:ext cx="265824" cy="234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FF00"/>
                </a:solidFill>
                <a:latin typeface="Arial"/>
              </a:rPr>
              <a:t>1.</a:t>
            </a:r>
          </a:p>
        </p:txBody>
      </p:sp>
      <p:sp>
        <p:nvSpPr>
          <p:cNvPr id="214" name="Google Shape;214;p29"/>
          <p:cNvSpPr/>
          <p:nvPr/>
        </p:nvSpPr>
        <p:spPr>
          <a:xfrm>
            <a:off x="128825" y="2161338"/>
            <a:ext cx="265824" cy="234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FF00"/>
                </a:solidFill>
                <a:latin typeface="Arial"/>
              </a:rPr>
              <a:t>2.</a:t>
            </a:r>
          </a:p>
        </p:txBody>
      </p:sp>
      <p:sp>
        <p:nvSpPr>
          <p:cNvPr id="215" name="Google Shape;215;p29"/>
          <p:cNvSpPr/>
          <p:nvPr/>
        </p:nvSpPr>
        <p:spPr>
          <a:xfrm>
            <a:off x="3240525" y="191900"/>
            <a:ext cx="265826" cy="3089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FF00"/>
                </a:solidFill>
                <a:latin typeface="Arial"/>
              </a:rPr>
              <a:t>3.</a:t>
            </a:r>
          </a:p>
        </p:txBody>
      </p:sp>
      <p:sp>
        <p:nvSpPr>
          <p:cNvPr id="216" name="Google Shape;216;p29"/>
          <p:cNvSpPr/>
          <p:nvPr/>
        </p:nvSpPr>
        <p:spPr>
          <a:xfrm>
            <a:off x="106087" y="2921200"/>
            <a:ext cx="311300" cy="234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FF00"/>
                </a:solidFill>
                <a:latin typeface="Arial"/>
              </a:rPr>
              <a:t>4.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1252275" y="2108400"/>
            <a:ext cx="41388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/>
              <a:t>SQL문</a:t>
            </a:r>
            <a:endParaRPr b="1" sz="4700"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825" y="1531350"/>
            <a:ext cx="2260200" cy="2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/>
        </p:nvSpPr>
        <p:spPr>
          <a:xfrm>
            <a:off x="254700" y="120275"/>
            <a:ext cx="7980600" cy="56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200">
                <a:solidFill>
                  <a:schemeClr val="dk1"/>
                </a:solidFill>
              </a:rPr>
              <a:t>create table Restaurant(rName varchar, tel integer, address varchar, category varchar, primary key(rName, tel));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create table RegionMoney(rName varchar, address varchar);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create table Menu(rName varchar, tel integer, meal varchar, price integer, code integer, primary key(code));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insert into Restaurant values( </a:t>
            </a:r>
            <a:r>
              <a:rPr lang="ko" sz="1100">
                <a:solidFill>
                  <a:schemeClr val="dk1"/>
                </a:solidFill>
                <a:highlight>
                  <a:srgbClr val="FFFF00"/>
                </a:highlight>
              </a:rPr>
              <a:t>? , ? , ? , ?</a:t>
            </a:r>
            <a:r>
              <a:rPr lang="ko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insert into RegionMoney values ( </a:t>
            </a:r>
            <a:r>
              <a:rPr lang="ko" sz="1100">
                <a:solidFill>
                  <a:schemeClr val="dk1"/>
                </a:solidFill>
                <a:highlight>
                  <a:srgbClr val="FFFF00"/>
                </a:highlight>
              </a:rPr>
              <a:t>? , ?</a:t>
            </a:r>
            <a:r>
              <a:rPr lang="ko" sz="1100">
                <a:solidFill>
                  <a:schemeClr val="dk1"/>
                </a:solidFill>
              </a:rPr>
              <a:t> 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insert into Menu values ( </a:t>
            </a:r>
            <a:r>
              <a:rPr lang="ko" sz="1100">
                <a:solidFill>
                  <a:schemeClr val="dk1"/>
                </a:solidFill>
                <a:highlight>
                  <a:srgbClr val="FFFF00"/>
                </a:highlight>
              </a:rPr>
              <a:t>? , ? , ? , ?, ?</a:t>
            </a:r>
            <a:r>
              <a:rPr lang="ko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/>
        </p:nvSpPr>
        <p:spPr>
          <a:xfrm>
            <a:off x="2989475" y="2523700"/>
            <a:ext cx="1992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</a:rPr>
              <a:t>엑셀에서 Load한 값</a:t>
            </a:r>
            <a:endParaRPr sz="1200">
              <a:highlight>
                <a:srgbClr val="FFFF00"/>
              </a:highlight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2839775" y="2847100"/>
            <a:ext cx="2142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</a:rPr>
              <a:t>OpenAPI에서</a:t>
            </a:r>
            <a:r>
              <a:rPr lang="ko" sz="1200">
                <a:highlight>
                  <a:srgbClr val="FFFF00"/>
                </a:highlight>
              </a:rPr>
              <a:t> Load한 값</a:t>
            </a:r>
            <a:endParaRPr sz="1200">
              <a:highlight>
                <a:srgbClr val="FFFF00"/>
              </a:highlight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2839775" y="3241788"/>
            <a:ext cx="1992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</a:rPr>
              <a:t>엑셀에서 Load한 값</a:t>
            </a:r>
            <a:endParaRPr sz="1200">
              <a:highlight>
                <a:srgbClr val="FFFF00"/>
              </a:highlight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20432" l="0" r="0" t="0"/>
          <a:stretch/>
        </p:blipFill>
        <p:spPr>
          <a:xfrm>
            <a:off x="4982375" y="2464600"/>
            <a:ext cx="3820325" cy="238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246" y="163629"/>
            <a:ext cx="1992900" cy="76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00" y="216500"/>
            <a:ext cx="2969295" cy="9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988" y="3636506"/>
            <a:ext cx="3686175" cy="122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81100" y="2138874"/>
            <a:ext cx="2670600" cy="12762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Application 스켈레톤 구현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수원시 식당 데이터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완전랜덤 추천 기능 구현 </a:t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481100" y="1349125"/>
            <a:ext cx="2670600" cy="7353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201620968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주 재 린</a:t>
            </a:r>
            <a:endParaRPr sz="130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235078" y="2138874"/>
            <a:ext cx="2670600" cy="12762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지역화폐 가맹점 OpenAPI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엑셀연동 구현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튜플 insert SQL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메뉴검색 기능 구현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989082" y="2138874"/>
            <a:ext cx="2670600" cy="12762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메뉴 데이터 수집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카테고리랜덤 추천 기능 구현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서비스 작동화면 녹화</a:t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228989" y="1349125"/>
            <a:ext cx="2670600" cy="7353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201723272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안 창 희</a:t>
            </a:r>
            <a:endParaRPr sz="1300"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5976879" y="1349125"/>
            <a:ext cx="2670600" cy="7353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201723278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김 주 윤</a:t>
            </a:r>
            <a:endParaRPr sz="1300"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81100" y="3469525"/>
            <a:ext cx="8166300" cy="12762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/>
              <a:t>공통 작업     -</a:t>
            </a:r>
            <a:endParaRPr b="1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주제선정 / 공공데이터 OpenAPI 선정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데이터베이스 구축 및 연동</a:t>
            </a:r>
            <a:r>
              <a:rPr lang="ko"/>
              <a:t>  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보고서 작성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발표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424500" y="374975"/>
            <a:ext cx="3388800" cy="806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/>
              <a:t>역할 분담</a:t>
            </a:r>
            <a:endParaRPr b="1" sz="45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325" y="486800"/>
            <a:ext cx="657175" cy="6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69295" cy="9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00" y="1167800"/>
            <a:ext cx="5124450" cy="36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5">
            <a:alphaModFix/>
          </a:blip>
          <a:srcRect b="19865" l="0" r="0" t="0"/>
          <a:stretch/>
        </p:blipFill>
        <p:spPr>
          <a:xfrm>
            <a:off x="5515000" y="960475"/>
            <a:ext cx="3629000" cy="1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5000" y="2828925"/>
            <a:ext cx="3629000" cy="21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2675" y="102208"/>
            <a:ext cx="2837901" cy="7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69295" cy="9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25" y="1092800"/>
            <a:ext cx="4791075" cy="35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5">
            <a:alphaModFix/>
          </a:blip>
          <a:srcRect b="16513" l="0" r="3558" t="0"/>
          <a:stretch/>
        </p:blipFill>
        <p:spPr>
          <a:xfrm>
            <a:off x="5310200" y="3069450"/>
            <a:ext cx="3833800" cy="189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6">
            <a:alphaModFix/>
          </a:blip>
          <a:srcRect b="18692" l="0" r="2761" t="0"/>
          <a:stretch/>
        </p:blipFill>
        <p:spPr>
          <a:xfrm>
            <a:off x="5310200" y="1021025"/>
            <a:ext cx="3787374" cy="18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2675" y="102208"/>
            <a:ext cx="2837901" cy="7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25" y="1308875"/>
            <a:ext cx="4354476" cy="32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69295" cy="9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550" y="235388"/>
            <a:ext cx="2387800" cy="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400" y="1162225"/>
            <a:ext cx="3611351" cy="19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5400" y="3215850"/>
            <a:ext cx="3653799" cy="17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50" y="1307250"/>
            <a:ext cx="4226200" cy="3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69295" cy="9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550" y="235388"/>
            <a:ext cx="2387800" cy="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1850" y="1307250"/>
            <a:ext cx="3440750" cy="17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1850" y="3166325"/>
            <a:ext cx="3440751" cy="17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125" y="1218500"/>
            <a:ext cx="4160650" cy="16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125" y="3005150"/>
            <a:ext cx="4200600" cy="19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75" y="107113"/>
            <a:ext cx="2969295" cy="9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275" y="280450"/>
            <a:ext cx="2192575" cy="76708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/>
          <p:nvPr/>
        </p:nvSpPr>
        <p:spPr>
          <a:xfrm>
            <a:off x="225025" y="1047525"/>
            <a:ext cx="42006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" sz="1500">
                <a:solidFill>
                  <a:schemeClr val="dk1"/>
                </a:solidFill>
              </a:rPr>
              <a:t>원하는 메뉴 선택 후, 낮은 가격순으로정렬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select rName,meal,price from Menu where meal like " + "'%" + </a:t>
            </a:r>
            <a:r>
              <a:rPr lang="ko">
                <a:solidFill>
                  <a:schemeClr val="dk1"/>
                </a:solidFill>
                <a:highlight>
                  <a:srgbClr val="FFFF00"/>
                </a:highlight>
              </a:rPr>
              <a:t>menu</a:t>
            </a:r>
            <a:r>
              <a:rPr lang="ko">
                <a:solidFill>
                  <a:schemeClr val="dk1"/>
                </a:solidFill>
              </a:rPr>
              <a:t> + "%'" + " order by price asc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225025" y="2893225"/>
            <a:ext cx="42720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" sz="1500">
                <a:solidFill>
                  <a:schemeClr val="dk1"/>
                </a:solidFill>
              </a:rPr>
              <a:t>원하는 메뉴 선택 후, 낮은 가격순으로정렬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select rName,meal,price from Menu where meal like " + "'%" + </a:t>
            </a:r>
            <a:r>
              <a:rPr lang="ko">
                <a:solidFill>
                  <a:schemeClr val="dk1"/>
                </a:solidFill>
                <a:highlight>
                  <a:srgbClr val="FFFF00"/>
                </a:highlight>
              </a:rPr>
              <a:t>menu</a:t>
            </a:r>
            <a:r>
              <a:rPr lang="ko">
                <a:solidFill>
                  <a:schemeClr val="dk1"/>
                </a:solidFill>
              </a:rPr>
              <a:t> + "%'" + " order by price desc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 txBox="1"/>
          <p:nvPr/>
        </p:nvSpPr>
        <p:spPr>
          <a:xfrm>
            <a:off x="627925" y="2419800"/>
            <a:ext cx="2288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FF00"/>
                </a:highlight>
              </a:rPr>
              <a:t>사용자가 입력한 키워드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627925" y="4335625"/>
            <a:ext cx="2288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FF00"/>
                </a:highlight>
              </a:rPr>
              <a:t>사용자가 입력한 키워드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/>
        </p:nvSpPr>
        <p:spPr>
          <a:xfrm>
            <a:off x="102875" y="117225"/>
            <a:ext cx="4113900" cy="863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/>
              <a:t>시스템 구조</a:t>
            </a:r>
            <a:endParaRPr b="1" sz="4500"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124" y="799475"/>
            <a:ext cx="2384022" cy="394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247" y="3586142"/>
            <a:ext cx="1188440" cy="43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5510" y="3798384"/>
            <a:ext cx="1188440" cy="105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 rotWithShape="1">
          <a:blip r:embed="rId6">
            <a:alphaModFix/>
          </a:blip>
          <a:srcRect b="0" l="0" r="0" t="10746"/>
          <a:stretch/>
        </p:blipFill>
        <p:spPr>
          <a:xfrm>
            <a:off x="5872687" y="3492500"/>
            <a:ext cx="822885" cy="70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5610" y="1360655"/>
            <a:ext cx="1287409" cy="60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9208" y="1530481"/>
            <a:ext cx="1645263" cy="158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4990" y="2058648"/>
            <a:ext cx="898029" cy="86370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/>
          <p:nvPr/>
        </p:nvSpPr>
        <p:spPr>
          <a:xfrm>
            <a:off x="2790308" y="1205664"/>
            <a:ext cx="2657400" cy="190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37"/>
          <p:cNvCxnSpPr/>
          <p:nvPr/>
        </p:nvCxnSpPr>
        <p:spPr>
          <a:xfrm>
            <a:off x="5469693" y="1674630"/>
            <a:ext cx="12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97" name="Google Shape;297;p37"/>
          <p:cNvSpPr txBox="1"/>
          <p:nvPr/>
        </p:nvSpPr>
        <p:spPr>
          <a:xfrm>
            <a:off x="4684247" y="4062107"/>
            <a:ext cx="2011500" cy="7443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지역화폐가맹점 현황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OpenAPI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 u="sng">
                <a:solidFill>
                  <a:schemeClr val="hlink"/>
                </a:solidFill>
                <a:hlinkClick r:id="rId10"/>
              </a:rPr>
              <a:t>https://data.gg.go.kr/portal/data/service/selectServicePage.do?page=1&amp;sortColumn=&amp;sortDirection=&amp;infId=3NPA52LBMO36CQEQ1GMY28894927&amp;infSeq=1&amp;searchWord=%EC%A7%80%EC%97%AD%ED%99%94%ED%8F%90</a:t>
            </a:r>
            <a:endParaRPr b="1" sz="100"/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34477" y="3798442"/>
            <a:ext cx="828076" cy="79643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1863119" y="3648721"/>
            <a:ext cx="1680000" cy="462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수원시 우만동 영업중인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일반 휴게음식점</a:t>
            </a:r>
            <a:endParaRPr b="1" sz="1100"/>
          </a:p>
        </p:txBody>
      </p:sp>
      <p:sp>
        <p:nvSpPr>
          <p:cNvPr id="300" name="Google Shape;300;p37"/>
          <p:cNvSpPr txBox="1"/>
          <p:nvPr/>
        </p:nvSpPr>
        <p:spPr>
          <a:xfrm>
            <a:off x="1863119" y="4191027"/>
            <a:ext cx="1680000" cy="462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음식점 별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메뉴 정보</a:t>
            </a:r>
            <a:endParaRPr b="1" sz="1100"/>
          </a:p>
        </p:txBody>
      </p:sp>
      <p:sp>
        <p:nvSpPr>
          <p:cNvPr id="301" name="Google Shape;301;p37"/>
          <p:cNvSpPr/>
          <p:nvPr/>
        </p:nvSpPr>
        <p:spPr>
          <a:xfrm>
            <a:off x="1662600" y="3387377"/>
            <a:ext cx="5212200" cy="163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37"/>
          <p:cNvCxnSpPr/>
          <p:nvPr/>
        </p:nvCxnSpPr>
        <p:spPr>
          <a:xfrm>
            <a:off x="6874802" y="3880232"/>
            <a:ext cx="351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03" name="Google Shape;303;p37"/>
          <p:cNvSpPr/>
          <p:nvPr/>
        </p:nvSpPr>
        <p:spPr>
          <a:xfrm>
            <a:off x="3103989" y="1081272"/>
            <a:ext cx="594300" cy="2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APP</a:t>
            </a:r>
            <a:endParaRPr b="1"/>
          </a:p>
        </p:txBody>
      </p:sp>
      <p:sp>
        <p:nvSpPr>
          <p:cNvPr id="304" name="Google Shape;304;p37"/>
          <p:cNvSpPr/>
          <p:nvPr/>
        </p:nvSpPr>
        <p:spPr>
          <a:xfrm>
            <a:off x="1905410" y="3252956"/>
            <a:ext cx="747600" cy="2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DATA</a:t>
            </a:r>
            <a:endParaRPr b="1"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14900" y="170829"/>
            <a:ext cx="747599" cy="7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/>
        </p:nvSpPr>
        <p:spPr>
          <a:xfrm>
            <a:off x="1252275" y="2108400"/>
            <a:ext cx="41388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/>
              <a:t>개발 환경</a:t>
            </a:r>
            <a:endParaRPr b="1" sz="4700"/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950" y="1387013"/>
            <a:ext cx="2298725" cy="22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877" y="2998175"/>
            <a:ext cx="2898550" cy="15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1160550" y="743650"/>
            <a:ext cx="3373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/>
              <a:t>개발언어(어플리케이션): Java</a:t>
            </a:r>
            <a:br>
              <a:rPr b="1" lang="ko"/>
            </a:br>
            <a:br>
              <a:rPr b="1" lang="ko"/>
            </a:br>
            <a:br>
              <a:rPr b="1" lang="ko"/>
            </a:br>
            <a:endParaRPr b="1" sz="800"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525" y="3339000"/>
            <a:ext cx="2243450" cy="13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 txBox="1"/>
          <p:nvPr/>
        </p:nvSpPr>
        <p:spPr>
          <a:xfrm>
            <a:off x="5302200" y="456900"/>
            <a:ext cx="3000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 2. 	DBMS: Postgre SQL</a:t>
            </a:r>
            <a:br>
              <a:rPr b="1" lang="ko">
                <a:solidFill>
                  <a:schemeClr val="dk1"/>
                </a:solidFill>
              </a:rPr>
            </a:br>
            <a:br>
              <a:rPr b="1" lang="ko">
                <a:solidFill>
                  <a:schemeClr val="dk1"/>
                </a:solidFill>
              </a:rPr>
            </a:br>
            <a:br>
              <a:rPr b="1" lang="ko">
                <a:solidFill>
                  <a:schemeClr val="dk1"/>
                </a:solidFill>
              </a:rPr>
            </a:br>
            <a:br>
              <a:rPr b="1" lang="ko">
                <a:solidFill>
                  <a:schemeClr val="dk1"/>
                </a:solidFill>
              </a:rPr>
            </a:br>
            <a:br>
              <a:rPr b="1" lang="ko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: </a:t>
            </a:r>
            <a:endParaRPr b="1"/>
          </a:p>
        </p:txBody>
      </p:sp>
      <p:sp>
        <p:nvSpPr>
          <p:cNvPr id="320" name="Google Shape;320;p39"/>
          <p:cNvSpPr txBox="1"/>
          <p:nvPr/>
        </p:nvSpPr>
        <p:spPr>
          <a:xfrm>
            <a:off x="1219300" y="2604075"/>
            <a:ext cx="2728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3. 	</a:t>
            </a:r>
            <a:r>
              <a:rPr b="1" lang="ko">
                <a:solidFill>
                  <a:schemeClr val="dk1"/>
                </a:solidFill>
              </a:rPr>
              <a:t>연동API: JDBC</a:t>
            </a:r>
            <a:endParaRPr b="1"/>
          </a:p>
        </p:txBody>
      </p:sp>
      <p:sp>
        <p:nvSpPr>
          <p:cNvPr id="321" name="Google Shape;321;p39"/>
          <p:cNvSpPr txBox="1"/>
          <p:nvPr/>
        </p:nvSpPr>
        <p:spPr>
          <a:xfrm>
            <a:off x="4800600" y="2621525"/>
            <a:ext cx="31218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         4.      </a:t>
            </a:r>
            <a:r>
              <a:rPr b="1" lang="ko">
                <a:solidFill>
                  <a:schemeClr val="dk1"/>
                </a:solidFill>
              </a:rPr>
              <a:t>공공데이터:</a:t>
            </a:r>
            <a:endParaRPr b="1"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-(OpenAPI)</a:t>
            </a:r>
            <a:r>
              <a:rPr b="1" lang="ko" sz="1000">
                <a:solidFill>
                  <a:schemeClr val="dk1"/>
                </a:solidFill>
              </a:rPr>
              <a:t>지역화폐가맹점(경기도)</a:t>
            </a:r>
            <a:br>
              <a:rPr b="1" lang="ko" sz="1000">
                <a:solidFill>
                  <a:schemeClr val="dk1"/>
                </a:solidFill>
              </a:rPr>
            </a:br>
            <a:r>
              <a:rPr b="1" lang="ko" sz="500" u="sng">
                <a:solidFill>
                  <a:schemeClr val="accent5"/>
                </a:solidFill>
                <a:hlinkClick r:id="rId5"/>
              </a:rPr>
              <a:t>https://data.gg.go.kr/portal/data/service/selectServicePage.do?page=1&amp;sortColumn=&amp;sortDirection=&amp;i</a:t>
            </a:r>
            <a:endParaRPr b="1" sz="1500"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3810" y="1180384"/>
            <a:ext cx="1188440" cy="105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6925" y="1119416"/>
            <a:ext cx="684904" cy="1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/>
          <p:nvPr/>
        </p:nvSpPr>
        <p:spPr>
          <a:xfrm>
            <a:off x="4800598" y="684524"/>
            <a:ext cx="3262800" cy="175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1089250" y="2604075"/>
            <a:ext cx="3310200" cy="230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325" y="162319"/>
            <a:ext cx="1594428" cy="4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/>
          <p:nvPr/>
        </p:nvSpPr>
        <p:spPr>
          <a:xfrm>
            <a:off x="4870850" y="2604075"/>
            <a:ext cx="3192600" cy="230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1089248" y="684537"/>
            <a:ext cx="3262800" cy="175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/>
          <p:nvPr/>
        </p:nvSpPr>
        <p:spPr>
          <a:xfrm>
            <a:off x="4813850" y="2237525"/>
            <a:ext cx="4209900" cy="259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40"/>
          <p:cNvGrpSpPr/>
          <p:nvPr/>
        </p:nvGrpSpPr>
        <p:grpSpPr>
          <a:xfrm>
            <a:off x="242900" y="1931175"/>
            <a:ext cx="4441300" cy="2898397"/>
            <a:chOff x="242900" y="1993947"/>
            <a:chExt cx="4627800" cy="2925900"/>
          </a:xfrm>
        </p:grpSpPr>
        <p:sp>
          <p:nvSpPr>
            <p:cNvPr id="335" name="Google Shape;335;p40"/>
            <p:cNvSpPr/>
            <p:nvPr/>
          </p:nvSpPr>
          <p:spPr>
            <a:xfrm>
              <a:off x="242900" y="1993947"/>
              <a:ext cx="4627800" cy="29259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6" name="Google Shape;33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5000" y="2409550"/>
              <a:ext cx="4032100" cy="2319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40"/>
            <p:cNvSpPr txBox="1"/>
            <p:nvPr/>
          </p:nvSpPr>
          <p:spPr>
            <a:xfrm>
              <a:off x="445000" y="1993950"/>
              <a:ext cx="2807400" cy="2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1"/>
                  </a:solidFill>
                </a:rPr>
                <a:t>네이버플레이스_식당_메뉴정보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 u="sng">
                  <a:solidFill>
                    <a:schemeClr val="accent5"/>
                  </a:solidFill>
                  <a:hlinkClick r:id="rId4"/>
                </a:rPr>
                <a:t>https://store.naver.com/restaurants/detail?id=30811729</a:t>
              </a:r>
              <a:br>
                <a:rPr b="1" lang="ko" sz="300">
                  <a:solidFill>
                    <a:schemeClr val="dk1"/>
                  </a:solidFill>
                </a:rPr>
              </a:br>
              <a:br>
                <a:rPr b="1" lang="ko" sz="700">
                  <a:solidFill>
                    <a:schemeClr val="dk1"/>
                  </a:solidFill>
                </a:rPr>
              </a:br>
              <a:endParaRPr b="1" sz="7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338" name="Google Shape;338;p40"/>
          <p:cNvGrpSpPr/>
          <p:nvPr/>
        </p:nvGrpSpPr>
        <p:grpSpPr>
          <a:xfrm>
            <a:off x="4743776" y="109900"/>
            <a:ext cx="4280074" cy="2066400"/>
            <a:chOff x="4572001" y="109900"/>
            <a:chExt cx="4280074" cy="2066400"/>
          </a:xfrm>
        </p:grpSpPr>
        <p:sp>
          <p:nvSpPr>
            <p:cNvPr id="339" name="Google Shape;339;p40"/>
            <p:cNvSpPr/>
            <p:nvPr/>
          </p:nvSpPr>
          <p:spPr>
            <a:xfrm>
              <a:off x="4572001" y="109900"/>
              <a:ext cx="4236600" cy="2066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0" name="Google Shape;34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43250" y="595188"/>
              <a:ext cx="2526275" cy="151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40"/>
            <p:cNvSpPr txBox="1"/>
            <p:nvPr/>
          </p:nvSpPr>
          <p:spPr>
            <a:xfrm>
              <a:off x="4615475" y="136900"/>
              <a:ext cx="4236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1"/>
                  </a:solidFill>
                </a:rPr>
                <a:t>(엑셀)</a:t>
              </a:r>
              <a:r>
                <a:rPr b="1" lang="ko" sz="1000">
                  <a:solidFill>
                    <a:schemeClr val="dk1"/>
                  </a:solidFill>
                </a:rPr>
                <a:t>일반음식점 현황_인허가: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 u="sng">
                  <a:solidFill>
                    <a:schemeClr val="accent5"/>
                  </a:solidFill>
                  <a:hlinkClick r:id="rId6"/>
                </a:rPr>
                <a:t>https://data.gg.go.kr/portal/data/service/selectServicePage.do?page=1&amp;rows=10&amp;sortColumn=&amp;sortDirection=&amp;infId=PCLA9AX1WQGYL7DNY5RE21793910&amp;infSeq=1&amp;order=&amp;searchWord=%EC%9D%BC%EB%B0%98%EC%9D%8C%EC%8B%9D%EC%A0%90</a:t>
              </a:r>
              <a:endParaRPr sz="300">
                <a:solidFill>
                  <a:schemeClr val="dk1"/>
                </a:solidFill>
              </a:endParaRPr>
            </a:p>
          </p:txBody>
        </p:sp>
      </p:grpSp>
      <p:sp>
        <p:nvSpPr>
          <p:cNvPr id="342" name="Google Shape;342;p40"/>
          <p:cNvSpPr txBox="1"/>
          <p:nvPr/>
        </p:nvSpPr>
        <p:spPr>
          <a:xfrm>
            <a:off x="242900" y="606925"/>
            <a:ext cx="3726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5. 	기타데이터</a:t>
            </a:r>
            <a:br>
              <a:rPr b="1" lang="ko"/>
            </a:br>
            <a:br>
              <a:rPr b="1" lang="ko"/>
            </a:br>
            <a:br>
              <a:rPr b="1" lang="ko"/>
            </a:br>
            <a:endParaRPr b="1" sz="800"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0850" y="2672028"/>
            <a:ext cx="2066475" cy="20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5182113" y="2237525"/>
            <a:ext cx="2807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네이버블로그_리뷰이미지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8"/>
              </a:rPr>
              <a:t>https://blog.naver.com/wanderer_sma/221936135916</a:t>
            </a:r>
            <a:br>
              <a:rPr b="1" lang="ko" sz="700">
                <a:solidFill>
                  <a:schemeClr val="dk1"/>
                </a:solidFill>
              </a:rPr>
            </a:b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7325" y="162319"/>
            <a:ext cx="1594428" cy="4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/>
        </p:nvSpPr>
        <p:spPr>
          <a:xfrm>
            <a:off x="1252275" y="2108400"/>
            <a:ext cx="41388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/>
              <a:t>시행 동영상</a:t>
            </a:r>
            <a:endParaRPr b="1" sz="4700"/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625" y="1333250"/>
            <a:ext cx="2359250" cy="23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1846575" y="1514050"/>
            <a:ext cx="3636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/>
              <a:t>프로젝트</a:t>
            </a:r>
            <a:endParaRPr b="1"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/>
              <a:t>개요</a:t>
            </a:r>
            <a:endParaRPr b="1" sz="47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675" y="1266425"/>
            <a:ext cx="2242001" cy="22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2" title="디비_시행결과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0" y="-27224"/>
            <a:ext cx="9075995" cy="51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/>
        </p:nvSpPr>
        <p:spPr>
          <a:xfrm>
            <a:off x="1252275" y="2108400"/>
            <a:ext cx="44502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600"/>
              <a:t>THANK YOU</a:t>
            </a:r>
            <a:endParaRPr b="1" sz="5600"/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325" y="927188"/>
            <a:ext cx="3136724" cy="31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691325" y="1421500"/>
            <a:ext cx="7678500" cy="3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</a:rPr>
              <a:t>사람들이 매일하는 고민 중 하나는 점심에 뭐 먹을까? 저녁에는 뭐 먹을까? 하는 </a:t>
            </a:r>
            <a:r>
              <a:rPr b="1" lang="ko" sz="1900">
                <a:solidFill>
                  <a:schemeClr val="dk1"/>
                </a:solidFill>
                <a:highlight>
                  <a:srgbClr val="F4CCCC"/>
                </a:highlight>
              </a:rPr>
              <a:t>음식 메뉴고민</a:t>
            </a:r>
            <a:r>
              <a:rPr lang="ko" sz="1600">
                <a:solidFill>
                  <a:schemeClr val="dk1"/>
                </a:solidFill>
              </a:rPr>
              <a:t>이다. 하지만, ‘결정장애’라고 일컫는 결정하지 못하고 고민만 하고 있는 이들을 위해, 메뉴뿐만아니라 식당도 함께 추천해주는 서비스를 개발하고자 한다. 그리고 최근 </a:t>
            </a:r>
            <a:r>
              <a:rPr lang="ko" sz="1600">
                <a:solidFill>
                  <a:schemeClr val="dk1"/>
                </a:solidFill>
                <a:highlight>
                  <a:srgbClr val="FFF2CC"/>
                </a:highlight>
              </a:rPr>
              <a:t>코로나19</a:t>
            </a:r>
            <a:r>
              <a:rPr lang="ko" sz="1600">
                <a:solidFill>
                  <a:schemeClr val="dk1"/>
                </a:solidFill>
              </a:rPr>
              <a:t>로 인해 지역경제를 살리기 위한 국가재난지원금을 지원해주는데, 이 지역화폐도 사용가능한 식당이 있고 불가능한 식당들도 있다. 이에 이번 프로젝트에서 사용자가 원하는 경우</a:t>
            </a:r>
            <a:r>
              <a:rPr b="1" lang="ko" sz="1900">
                <a:solidFill>
                  <a:schemeClr val="dk1"/>
                </a:solidFill>
                <a:highlight>
                  <a:srgbClr val="FCE5CD"/>
                </a:highlight>
              </a:rPr>
              <a:t> 지역화폐 가맹점 </a:t>
            </a:r>
            <a:r>
              <a:rPr lang="ko" sz="1600">
                <a:solidFill>
                  <a:schemeClr val="dk1"/>
                </a:solidFill>
              </a:rPr>
              <a:t>만 보여주는 차별점이 있는 식당+메뉴 추천 서비스를 개발하기로 하였다.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" name="Google Shape;82;p16"/>
          <p:cNvSpPr txBox="1"/>
          <p:nvPr/>
        </p:nvSpPr>
        <p:spPr>
          <a:xfrm>
            <a:off x="383675" y="284625"/>
            <a:ext cx="3458100" cy="69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/>
              <a:t>프로젝트 동기</a:t>
            </a:r>
            <a:endParaRPr b="1" sz="35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700" y="426153"/>
            <a:ext cx="429925" cy="4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383675" y="673125"/>
            <a:ext cx="8676000" cy="3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 sz="2000">
                <a:solidFill>
                  <a:schemeClr val="dk1"/>
                </a:solidFill>
              </a:rPr>
              <a:t> 아주대 학생과 수원시민을 위한 </a:t>
            </a:r>
            <a:endParaRPr sz="2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식당+메뉴 추천</a:t>
            </a:r>
            <a:r>
              <a:rPr lang="ko" sz="2000">
                <a:solidFill>
                  <a:schemeClr val="dk1"/>
                </a:solidFill>
              </a:rPr>
              <a:t> 및 </a:t>
            </a:r>
            <a:r>
              <a:rPr b="1" lang="ko" sz="2000">
                <a:solidFill>
                  <a:schemeClr val="dk1"/>
                </a:solidFill>
              </a:rPr>
              <a:t>메뉴 검색</a:t>
            </a:r>
            <a:r>
              <a:rPr lang="ko" sz="2000">
                <a:solidFill>
                  <a:schemeClr val="dk1"/>
                </a:solidFill>
              </a:rPr>
              <a:t>에 기반한 식당+메뉴 검색 서비스 개발</a:t>
            </a:r>
            <a:endParaRPr sz="2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 sz="2100">
                <a:solidFill>
                  <a:schemeClr val="dk1"/>
                </a:solidFill>
                <a:highlight>
                  <a:srgbClr val="FFD966"/>
                </a:highlight>
              </a:rPr>
              <a:t>지역화폐 사용가능여부</a:t>
            </a:r>
            <a:r>
              <a:rPr lang="ko" sz="2000">
                <a:solidFill>
                  <a:schemeClr val="dk1"/>
                </a:solidFill>
              </a:rPr>
              <a:t>를 알려주는 기능 제공</a:t>
            </a:r>
            <a:r>
              <a:rPr lang="ko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 sz="2100">
                <a:solidFill>
                  <a:schemeClr val="dk1"/>
                </a:solidFill>
                <a:highlight>
                  <a:srgbClr val="FFD966"/>
                </a:highlight>
              </a:rPr>
              <a:t>가격 범위 설정</a:t>
            </a:r>
            <a:r>
              <a:rPr lang="ko" sz="2000">
                <a:solidFill>
                  <a:schemeClr val="dk1"/>
                </a:solidFill>
              </a:rPr>
              <a:t> 기능 제공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 sz="2000">
                <a:solidFill>
                  <a:schemeClr val="dk1"/>
                </a:solidFill>
                <a:highlight>
                  <a:srgbClr val="FFD966"/>
                </a:highlight>
              </a:rPr>
              <a:t>한 가지 메뉴</a:t>
            </a:r>
            <a:r>
              <a:rPr lang="ko" sz="2000">
                <a:solidFill>
                  <a:schemeClr val="dk1"/>
                </a:solidFill>
              </a:rPr>
              <a:t>만 랜덤으로 추천 기능 제공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9" name="Google Shape;89;p17"/>
          <p:cNvSpPr txBox="1"/>
          <p:nvPr/>
        </p:nvSpPr>
        <p:spPr>
          <a:xfrm>
            <a:off x="383675" y="284625"/>
            <a:ext cx="5651400" cy="684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/>
              <a:t>프로젝트 목표 및 차별점</a:t>
            </a:r>
            <a:endParaRPr b="1" sz="35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075" y="355300"/>
            <a:ext cx="544050" cy="5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336225" y="407100"/>
            <a:ext cx="8670300" cy="4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1. 카테고리별 식당추천 기능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⑴ 사용자가 </a:t>
            </a:r>
            <a:r>
              <a:rPr lang="ko" sz="1000" u="sng">
                <a:solidFill>
                  <a:schemeClr val="dk1"/>
                </a:solidFill>
              </a:rPr>
              <a:t>카테고리[한식, 중국식, 일식, 양식]를 선택</a:t>
            </a:r>
            <a:r>
              <a:rPr lang="ko" sz="1000">
                <a:solidFill>
                  <a:schemeClr val="dk1"/>
                </a:solidFill>
              </a:rPr>
              <a:t>하면 해당하는 식당과 메뉴를 추천하는 기능이다.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추가로 지역화폐 가능여부(가능한 식당 or 상관없음)와 가격대(제한없음 or 최대범위) 설정이 가능하다.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⑵ 사용자가 위 조건들을 설정한 후에 서비스는 사용자가 입력한 설정에 적합한 식당과 메뉴 </a:t>
            </a:r>
            <a:r>
              <a:rPr lang="ko" sz="1000" u="sng">
                <a:solidFill>
                  <a:schemeClr val="dk1"/>
                </a:solidFill>
              </a:rPr>
              <a:t>[</a:t>
            </a:r>
            <a:r>
              <a:rPr lang="ko" sz="1000">
                <a:solidFill>
                  <a:schemeClr val="dk1"/>
                </a:solidFill>
              </a:rPr>
              <a:t>식당명 | 메뉴 | 가격 | 주소 | 전화번호</a:t>
            </a:r>
            <a:r>
              <a:rPr lang="ko" sz="1000" u="sng">
                <a:solidFill>
                  <a:schemeClr val="dk1"/>
                </a:solidFill>
              </a:rPr>
              <a:t>]</a:t>
            </a:r>
            <a:r>
              <a:rPr lang="ko" sz="1000">
                <a:solidFill>
                  <a:schemeClr val="dk1"/>
                </a:solidFill>
              </a:rPr>
              <a:t> 를 추천해준다.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⑶ 이후에 한번더 같은 옵션을 선택한 다른 식당+메뉴를 추천 받을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2. 랜덤한 식당추천 기능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⑴ 사용자가 카테고리</a:t>
            </a:r>
            <a:r>
              <a:rPr lang="ko" sz="1000">
                <a:solidFill>
                  <a:schemeClr val="dk1"/>
                </a:solidFill>
              </a:rPr>
              <a:t>[한식, 중국식, 일식, 양식]</a:t>
            </a:r>
            <a:r>
              <a:rPr lang="ko" sz="1000">
                <a:solidFill>
                  <a:schemeClr val="dk1"/>
                </a:solidFill>
              </a:rPr>
              <a:t>를 </a:t>
            </a:r>
            <a:r>
              <a:rPr lang="ko" sz="1000" u="sng">
                <a:solidFill>
                  <a:schemeClr val="dk1"/>
                </a:solidFill>
              </a:rPr>
              <a:t>선택하지 않고</a:t>
            </a:r>
            <a:r>
              <a:rPr lang="ko" sz="1000">
                <a:solidFill>
                  <a:schemeClr val="dk1"/>
                </a:solidFill>
              </a:rPr>
              <a:t> 식당과 메뉴를 랜덤으로 추천해주는 기능이다.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이하 기능은 ‘카테고리별 식당추천 기능”과 동일하다.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3. 메뉴검색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⑴ 사용자가 원하는 메뉴명을 검색하면 </a:t>
            </a:r>
            <a:r>
              <a:rPr lang="ko" sz="1000" u="sng">
                <a:solidFill>
                  <a:schemeClr val="dk1"/>
                </a:solidFill>
              </a:rPr>
              <a:t>그 메뉴를 판매하는 모든 식당을 출력</a:t>
            </a:r>
            <a:r>
              <a:rPr lang="ko" sz="1000">
                <a:solidFill>
                  <a:schemeClr val="dk1"/>
                </a:solidFill>
              </a:rPr>
              <a:t>해주는 기능을 가진 기능이다.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추가로 가격정렬기능을 사용하여 높은가격 or 낮은가격 순으로 정렬해서 식당을 볼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⑵ 이후에 한번더 다른 메뉴를 검색하여 식당을 추천 받을 수 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">
                <a:solidFill>
                  <a:schemeClr val="dk1"/>
                </a:solidFill>
              </a:rPr>
              <a:t> 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96" name="Google Shape;96;p18"/>
          <p:cNvSpPr txBox="1"/>
          <p:nvPr/>
        </p:nvSpPr>
        <p:spPr>
          <a:xfrm>
            <a:off x="4733150" y="172425"/>
            <a:ext cx="4243200" cy="684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/>
              <a:t>서비스 제공기능 </a:t>
            </a:r>
            <a:endParaRPr b="1" sz="35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50" y="205450"/>
            <a:ext cx="618550" cy="6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747525" y="1209825"/>
            <a:ext cx="3636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/>
              <a:t>사용자 인터랙션 시나리오</a:t>
            </a:r>
            <a:endParaRPr b="1" sz="47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450" y="1014850"/>
            <a:ext cx="2642150" cy="26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107150" y="-63100"/>
            <a:ext cx="64401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rgbClr val="FFE599"/>
                </a:highlight>
              </a:rPr>
              <a:t># </a:t>
            </a:r>
            <a:r>
              <a:rPr b="1" lang="ko" sz="1600">
                <a:solidFill>
                  <a:schemeClr val="dk1"/>
                </a:solidFill>
                <a:highlight>
                  <a:srgbClr val="FFE599"/>
                </a:highlight>
              </a:rPr>
              <a:t>카테고리별 식당</a:t>
            </a:r>
            <a:r>
              <a:rPr b="1" lang="ko" sz="1600">
                <a:highlight>
                  <a:srgbClr val="FFE599"/>
                </a:highlight>
              </a:rPr>
              <a:t> 추천</a:t>
            </a:r>
            <a:endParaRPr sz="1000"/>
          </a:p>
        </p:txBody>
      </p:sp>
      <p:sp>
        <p:nvSpPr>
          <p:cNvPr id="109" name="Google Shape;109;p20"/>
          <p:cNvSpPr txBox="1"/>
          <p:nvPr/>
        </p:nvSpPr>
        <p:spPr>
          <a:xfrm>
            <a:off x="107150" y="363200"/>
            <a:ext cx="5164800" cy="43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사용자는 서비스에게 카테고리별 음식 추천을 요청한다.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 서비스는 음식 카테고리[한식, 중국식, 일식, 양식]를 보여주고, 사용자가 하나의 카테고리를 입력한다.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3. 서비스는 사용자가 선택한 카테고리를 저장하고,  지역화폐 가맹점 추천 여부를 묻는 화면을 띄운다.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4. 사용자는 지역화폐 가맹점만 추천 받을 지 그와 상관없이 식당을 추천 받을 지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5. 서비스는 위 선택사항을 저장한 후, 가격대 설정 화면을 띄운다.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6. 사용자는 음식(1인기준) 가격대의 최대치를 입력하거나, 제한없음을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7. 서비스는 사용자가 선택한 조건에 부합하는 식당들을 select 하고 그 중 랜덤하게 하나만 선택하여 식당과 메뉴 정보를 화면에 출력한다.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8. 사용자는 출력된 메뉴를 보고 한번 더 추천을 받을 지, 홈화면으로 돌아갈지 선택한다.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9.a. 사용자가 한번 더 추천 받기를 선택한 경우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1. 서비스는 7로 돌아가 이전에 나왔던 식당과 다른 식당을 보여준다.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9.b. 사용자가 홈화면으로 돌아가기를 선택한 경우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1. 서비스는 초기화면을 보여준다.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5271950" y="403925"/>
            <a:ext cx="3773100" cy="4450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25" y="463092"/>
            <a:ext cx="2724025" cy="424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7672000" y="184600"/>
            <a:ext cx="1296900" cy="410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실제 실행화면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425" y="4240730"/>
            <a:ext cx="2239575" cy="85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5079825" y="397825"/>
            <a:ext cx="3773100" cy="4450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233525" y="4800"/>
            <a:ext cx="5004600" cy="5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highlight>
                  <a:srgbClr val="FFE599"/>
                </a:highlight>
              </a:rPr>
              <a:t># 완전 랜덤 식당추천</a:t>
            </a:r>
            <a:endParaRPr sz="1600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사용자는 서비스에게 완전 랜덤 음식 추천을 요청한다.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 서비스는 사용자에게 지역화폐 가맹점 추천 여부를 묻는 화면을 띄운다.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3. 사용자는 지역화폐 가맹점만 추천 받을 지 그와 상관없이 식당을 추천 받을 지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4. 서비스는 위 선택사항을 저장한 후 가격대 설정 화면을 띄운다.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5. 사용자는 음식(1인기준) 가격대의 최대치를 입력하거나, 제한없음을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6. 서비스는 사용자가 선택한 조건에 부합하는 식당들을 select 하고 그 중 랜덤하게 하나만 선택하여 식당과 메뉴 정보를 화면에 출력한다.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7. 사용자는 출력된 메뉴를 보고 한번 더 추천을 받을 지, 홈화면으로 돌아갈지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7.a. 사용자가 한번 더 추천 받기를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1. 서비스는 6으로 돌아가 이전에 나왔던 메뉴와 다른 메뉴를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7.b. 사용자가 홈화면으로 돌아가기를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1. 서비스는 초기화면을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12876" l="0" r="0" t="0"/>
          <a:stretch/>
        </p:blipFill>
        <p:spPr>
          <a:xfrm>
            <a:off x="5238125" y="1363223"/>
            <a:ext cx="3538650" cy="258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125" y="3951292"/>
            <a:ext cx="2286220" cy="66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125" y="645450"/>
            <a:ext cx="2129524" cy="7003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7479875" y="178500"/>
            <a:ext cx="1296900" cy="410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실제 실행화면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450" y="4203389"/>
            <a:ext cx="2129525" cy="746937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